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-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115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518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115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0452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254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44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406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3865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548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74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430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300000"/>
                <a:lumMod val="63000"/>
                <a:lumOff val="37000"/>
                <a:alpha val="84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10ACA-A636-4D79-9A3F-861785CD5ED7}" type="datetimeFigureOut">
              <a:rPr lang="pl-PL" smtClean="0"/>
              <a:t>2011-06-06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18235-D761-4DC4-8A80-35C2496380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67556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936104"/>
          </a:xfrm>
        </p:spPr>
        <p:txBody>
          <a:bodyPr>
            <a:normAutofit/>
          </a:bodyPr>
          <a:lstStyle/>
          <a:p>
            <a:r>
              <a:rPr lang="pl-PL" sz="3500" b="1" i="1" dirty="0" smtClean="0">
                <a:solidFill>
                  <a:srgbClr val="7030A0"/>
                </a:solidFill>
              </a:rPr>
              <a:t>Fundusz sołecki</a:t>
            </a:r>
            <a:endParaRPr lang="pl-PL" sz="3500" b="1" i="1" dirty="0">
              <a:solidFill>
                <a:srgbClr val="7030A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7920880" cy="3672408"/>
          </a:xfrm>
        </p:spPr>
        <p:txBody>
          <a:bodyPr>
            <a:normAutofit/>
          </a:bodyPr>
          <a:lstStyle/>
          <a:p>
            <a:r>
              <a:rPr lang="pl-PL" sz="4000" dirty="0" smtClean="0">
                <a:solidFill>
                  <a:schemeClr val="tx1"/>
                </a:solidFill>
              </a:rPr>
              <a:t>Fundusz sołecki to środki zagwarantowane w budżecie gminy dla sołectwa na wykonanie przedsięwzięć służących poprawie warunków życia na wsi.</a:t>
            </a:r>
          </a:p>
          <a:p>
            <a:endParaRPr lang="pl-PL" sz="2500" dirty="0"/>
          </a:p>
        </p:txBody>
      </p:sp>
    </p:spTree>
    <p:extLst>
      <p:ext uri="{BB962C8B-B14F-4D97-AF65-F5344CB8AC3E}">
        <p14:creationId xmlns:p14="http://schemas.microsoft.com/office/powerpoint/2010/main" val="316492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Fundusz sołecki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861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500" b="1" i="1" dirty="0" smtClean="0">
                <a:solidFill>
                  <a:srgbClr val="7030A0"/>
                </a:solidFill>
              </a:rPr>
              <a:t>Fundusz sołecki</a:t>
            </a:r>
            <a:endParaRPr lang="pl-PL" sz="3500" b="1" i="1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Na początek…</a:t>
            </a:r>
          </a:p>
          <a:p>
            <a:pPr marL="0" indent="0" algn="ctr">
              <a:buNone/>
            </a:pPr>
            <a:r>
              <a:rPr lang="pl-PL" sz="4000" dirty="0" smtClean="0"/>
              <a:t>Rada Gminy Krotoszyce w dniu 21 lutego 2011r. Podjęła uchwałę o wyodrębnieniu funduszu sołeckiego </a:t>
            </a:r>
            <a:br>
              <a:rPr lang="pl-PL" sz="4000" dirty="0" smtClean="0"/>
            </a:br>
            <a:r>
              <a:rPr lang="pl-PL" sz="4000" dirty="0" smtClean="0"/>
              <a:t>w budżecie gminy w 2012 roku. 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51325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500" b="1" i="1" dirty="0" smtClean="0">
                <a:solidFill>
                  <a:srgbClr val="7030A0"/>
                </a:solidFill>
              </a:rPr>
              <a:t>Fundusz sołecki</a:t>
            </a:r>
            <a:endParaRPr lang="pl-PL" sz="3500" b="1" i="1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500" dirty="0" smtClean="0"/>
              <a:t>Wysokość środków jaka pozostaje </a:t>
            </a:r>
            <a:br>
              <a:rPr lang="pl-PL" sz="3500" dirty="0" smtClean="0"/>
            </a:br>
            <a:r>
              <a:rPr lang="pl-PL" sz="3500" dirty="0" smtClean="0"/>
              <a:t>w dyspozycji sołectwa jest wyliczana na podstawie wzoru określonego w ustawie </a:t>
            </a:r>
            <a:br>
              <a:rPr lang="pl-PL" sz="3500" dirty="0" smtClean="0"/>
            </a:br>
            <a:r>
              <a:rPr lang="pl-PL" sz="3500" dirty="0" smtClean="0"/>
              <a:t>o funduszu sołeckim. Wójt gminy zobowiązany jest do dnia 31 lipca roku poprzedzającego poinformować sołtysów </a:t>
            </a:r>
            <a:br>
              <a:rPr lang="pl-PL" sz="3500" dirty="0" smtClean="0"/>
            </a:br>
            <a:r>
              <a:rPr lang="pl-PL" sz="3500" dirty="0" smtClean="0"/>
              <a:t>o wielkości środków do dyspozycji </a:t>
            </a:r>
            <a:br>
              <a:rPr lang="pl-PL" sz="3500" dirty="0" smtClean="0"/>
            </a:br>
            <a:r>
              <a:rPr lang="pl-PL" sz="3500" dirty="0" smtClean="0"/>
              <a:t>w następnym roku budżetowym. </a:t>
            </a:r>
            <a:endParaRPr lang="pl-PL" sz="3500" dirty="0"/>
          </a:p>
        </p:txBody>
      </p:sp>
    </p:spTree>
    <p:extLst>
      <p:ext uri="{BB962C8B-B14F-4D97-AF65-F5344CB8AC3E}">
        <p14:creationId xmlns:p14="http://schemas.microsoft.com/office/powerpoint/2010/main" val="1155403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500" b="1" i="1" dirty="0" smtClean="0">
                <a:solidFill>
                  <a:srgbClr val="7030A0"/>
                </a:solidFill>
              </a:rPr>
              <a:t>Fundusz sołecki</a:t>
            </a:r>
            <a:endParaRPr lang="pl-PL" sz="3500" b="1" i="1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 smtClean="0"/>
              <a:t>Po otrzymaniu informacji o wysokości środków zwoływane jest zebranie wiejskie, na którym mieszkańcy uchwalają wniosek o podziale środków z funduszu sołeckiego.  We wniosku należy wskazać zakres działań do zrealizowania podając ich przewidywany koszt oraz konieczność wykonania. Następnie sołtys </a:t>
            </a:r>
            <a:br>
              <a:rPr lang="pl-PL" dirty="0" smtClean="0"/>
            </a:br>
            <a:r>
              <a:rPr lang="pl-PL" dirty="0" smtClean="0"/>
              <a:t>w terminie do 30 września składa wniosek Wójtowi gminy. 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038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500" b="1" i="1" dirty="0" smtClean="0">
                <a:solidFill>
                  <a:srgbClr val="7030A0"/>
                </a:solidFill>
              </a:rPr>
              <a:t>Fundusz sołecki</a:t>
            </a:r>
            <a:endParaRPr lang="pl-PL" sz="3500" b="1" i="1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dirty="0" smtClean="0"/>
              <a:t>Po otrzymaniu wniosku Wójt ocenia jego poprawność sporządzenia, jeżeli:</a:t>
            </a:r>
          </a:p>
          <a:p>
            <a:pPr marL="0" indent="0" algn="ctr">
              <a:buNone/>
            </a:pPr>
            <a:r>
              <a:rPr lang="pl-PL" dirty="0" smtClean="0"/>
              <a:t>* wniosek jest poprawny – zostaje przekazany Radzie Gminy,</a:t>
            </a:r>
          </a:p>
          <a:p>
            <a:pPr marL="0" indent="0" algn="ctr">
              <a:buNone/>
            </a:pPr>
            <a:r>
              <a:rPr lang="pl-PL" dirty="0" smtClean="0"/>
              <a:t>* wniosek nie poprawny – w ciągu 7 dni przekazywana jest informacja sołtysowi, który może zgodzić się z tą negatywną oceną bądź złożyć ponownie wniosek.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311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500" b="1" i="1" dirty="0" smtClean="0">
                <a:solidFill>
                  <a:srgbClr val="7030A0"/>
                </a:solidFill>
              </a:rPr>
              <a:t>Fundusz sołecki</a:t>
            </a:r>
            <a:endParaRPr lang="pl-PL" sz="3500" b="1" i="1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Odrzucenie wniosku następuje gdy:</a:t>
            </a:r>
          </a:p>
          <a:p>
            <a:pPr>
              <a:buFont typeface="Arial" charset="0"/>
              <a:buChar char="•"/>
            </a:pPr>
            <a:r>
              <a:rPr lang="pl-PL" dirty="0" smtClean="0"/>
              <a:t>nie jest uchwalony przez zebranie wiejskie,</a:t>
            </a:r>
          </a:p>
          <a:p>
            <a:pPr>
              <a:buFont typeface="Arial" charset="0"/>
              <a:buChar char="•"/>
            </a:pPr>
            <a:r>
              <a:rPr lang="pl-PL" dirty="0"/>
              <a:t>n</a:t>
            </a:r>
            <a:r>
              <a:rPr lang="pl-PL" dirty="0" smtClean="0"/>
              <a:t>ie wskazano na co zostaną przekazane środki,</a:t>
            </a:r>
          </a:p>
          <a:p>
            <a:pPr>
              <a:buFont typeface="Arial" charset="0"/>
              <a:buChar char="•"/>
            </a:pPr>
            <a:r>
              <a:rPr lang="pl-PL" dirty="0"/>
              <a:t>n</a:t>
            </a:r>
            <a:r>
              <a:rPr lang="pl-PL" dirty="0" smtClean="0"/>
              <a:t>ie zawiera uzasadnienia,</a:t>
            </a:r>
          </a:p>
          <a:p>
            <a:pPr>
              <a:buFont typeface="Arial" charset="0"/>
              <a:buChar char="•"/>
            </a:pPr>
            <a:r>
              <a:rPr lang="pl-PL" dirty="0"/>
              <a:t>n</a:t>
            </a:r>
            <a:r>
              <a:rPr lang="pl-PL" dirty="0" smtClean="0"/>
              <a:t>ie podano kosztów poszczególnych przedsięwzięć lub ich kwota przewyższa kwotę dostępna dla sołectwa,</a:t>
            </a:r>
          </a:p>
          <a:p>
            <a:pPr>
              <a:buFont typeface="Arial" charset="0"/>
              <a:buChar char="•"/>
            </a:pPr>
            <a:r>
              <a:rPr lang="pl-PL" dirty="0"/>
              <a:t>z</a:t>
            </a:r>
            <a:r>
              <a:rPr lang="pl-PL" dirty="0" smtClean="0"/>
              <a:t>łożony po terminie. </a:t>
            </a:r>
          </a:p>
          <a:p>
            <a:pPr>
              <a:buFont typeface="Arial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3570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500" b="1" i="1" dirty="0" smtClean="0">
                <a:solidFill>
                  <a:srgbClr val="7030A0"/>
                </a:solidFill>
              </a:rPr>
              <a:t>Fundusz sołecki</a:t>
            </a:r>
            <a:endParaRPr lang="pl-PL" sz="3500" b="1" i="1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Planowane do realizacji przedsięwzięcia zgłoszone we wniosku muszą łącznie spełniać następujące cechy:</a:t>
            </a:r>
          </a:p>
          <a:p>
            <a:pPr marL="0" indent="0">
              <a:buNone/>
            </a:pPr>
            <a:r>
              <a:rPr lang="pl-PL" dirty="0" smtClean="0"/>
              <a:t>* mieścić się w zakresie zadań własnych gminy,</a:t>
            </a:r>
          </a:p>
          <a:p>
            <a:pPr marL="0" indent="0">
              <a:buNone/>
            </a:pPr>
            <a:r>
              <a:rPr lang="pl-PL" dirty="0" smtClean="0"/>
              <a:t>* służyć poprawie warunków życia na wsi,</a:t>
            </a:r>
          </a:p>
          <a:p>
            <a:pPr marL="0" indent="0">
              <a:buNone/>
            </a:pPr>
            <a:r>
              <a:rPr lang="pl-PL" dirty="0" smtClean="0"/>
              <a:t>* są zgodne ze strategią rozwoju.</a:t>
            </a:r>
          </a:p>
          <a:p>
            <a:pPr marL="0" indent="0">
              <a:buNone/>
            </a:pPr>
            <a:r>
              <a:rPr lang="pl-PL" dirty="0" smtClean="0"/>
              <a:t>Drugą grupą zadań są zadania zmierzające do usunięcia skutków klęsk żywiołowych. </a:t>
            </a:r>
          </a:p>
          <a:p>
            <a:pPr>
              <a:buFont typeface="Arial" charset="0"/>
              <a:buChar char="•"/>
            </a:pPr>
            <a:endParaRPr lang="pl-PL" dirty="0" smtClean="0"/>
          </a:p>
          <a:p>
            <a:pPr>
              <a:buFont typeface="Arial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113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500" b="1" i="1" dirty="0" smtClean="0">
                <a:solidFill>
                  <a:srgbClr val="7030A0"/>
                </a:solidFill>
              </a:rPr>
              <a:t>Fundusz sołecki</a:t>
            </a:r>
            <a:endParaRPr lang="pl-PL" sz="3500" b="1" i="1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 smtClean="0"/>
              <a:t>Przykładowe rodzaje przedsięwzięć możliwych do zrealizowania w ramach funduszu sołeckiego:</a:t>
            </a:r>
          </a:p>
          <a:p>
            <a:pPr marL="514350" indent="-514350" algn="just">
              <a:buAutoNum type="arabicPeriod"/>
            </a:pPr>
            <a:endParaRPr lang="pl-PL" dirty="0"/>
          </a:p>
          <a:p>
            <a:pPr marL="514350" indent="-514350" algn="just">
              <a:buAutoNum type="arabicPeriod"/>
            </a:pPr>
            <a:r>
              <a:rPr lang="pl-PL" sz="2000" dirty="0" smtClean="0"/>
              <a:t>budowa, modernizacja lub remont dróg gminnych,</a:t>
            </a:r>
          </a:p>
          <a:p>
            <a:pPr marL="514350" indent="-514350" algn="just">
              <a:buAutoNum type="arabicPeriod"/>
            </a:pPr>
            <a:r>
              <a:rPr lang="pl-PL" sz="2000" dirty="0"/>
              <a:t>b</a:t>
            </a:r>
            <a:r>
              <a:rPr lang="pl-PL" sz="2000" dirty="0" smtClean="0"/>
              <a:t>udowa sieci wodociągowych i kanalizacyjnych,</a:t>
            </a:r>
          </a:p>
          <a:p>
            <a:pPr marL="514350" indent="-514350" algn="just">
              <a:buAutoNum type="arabicPeriod"/>
            </a:pPr>
            <a:r>
              <a:rPr lang="pl-PL" sz="2000" dirty="0"/>
              <a:t>w</a:t>
            </a:r>
            <a:r>
              <a:rPr lang="pl-PL" sz="2000" dirty="0" smtClean="0"/>
              <a:t>ykonanie zadań modernizacyjnych lub remontowych w budynkach gminnych, świetlicach,</a:t>
            </a:r>
          </a:p>
          <a:p>
            <a:pPr marL="514350" indent="-514350" algn="just">
              <a:buAutoNum type="arabicPeriod"/>
            </a:pPr>
            <a:r>
              <a:rPr lang="pl-PL" sz="2000" dirty="0"/>
              <a:t>b</a:t>
            </a:r>
            <a:r>
              <a:rPr lang="pl-PL" sz="2000" dirty="0" smtClean="0"/>
              <a:t>udowa, zakup lub remont przystanku autobusowego,</a:t>
            </a:r>
          </a:p>
          <a:p>
            <a:pPr marL="514350" indent="-514350" algn="just">
              <a:buAutoNum type="arabicPeriod"/>
            </a:pPr>
            <a:r>
              <a:rPr lang="pl-PL" sz="2000" dirty="0"/>
              <a:t>z</a:t>
            </a:r>
            <a:r>
              <a:rPr lang="pl-PL" sz="2000" dirty="0" smtClean="0"/>
              <a:t>akup wyposażenia do szkół, świetlic, domów kultury ( sprzęt komputerowy, sportowy, pomoce dydaktyczne),</a:t>
            </a:r>
          </a:p>
          <a:p>
            <a:pPr marL="514350" indent="-514350" algn="just">
              <a:buAutoNum type="arabicPeriod"/>
            </a:pPr>
            <a:r>
              <a:rPr lang="pl-PL" sz="2000" dirty="0" smtClean="0"/>
              <a:t>Urządzenia boisk, placów zabaw,</a:t>
            </a:r>
          </a:p>
          <a:p>
            <a:pPr marL="514350" indent="-514350" algn="just">
              <a:buAutoNum type="arabicPeriod"/>
            </a:pPr>
            <a:endParaRPr lang="pl-PL" sz="2000" dirty="0" smtClean="0"/>
          </a:p>
        </p:txBody>
      </p:sp>
    </p:spTree>
    <p:extLst>
      <p:ext uri="{BB962C8B-B14F-4D97-AF65-F5344CB8AC3E}">
        <p14:creationId xmlns:p14="http://schemas.microsoft.com/office/powerpoint/2010/main" val="3454370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500" b="1" i="1" dirty="0" smtClean="0">
                <a:solidFill>
                  <a:srgbClr val="7030A0"/>
                </a:solidFill>
              </a:rPr>
              <a:t>Fundusz sołecki</a:t>
            </a:r>
            <a:endParaRPr lang="pl-PL" sz="3500" b="1" i="1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 smtClean="0"/>
              <a:t>7. ustawienie dodatkowych punktów oświetleniowych,</a:t>
            </a:r>
          </a:p>
          <a:p>
            <a:pPr marL="0" indent="0">
              <a:buNone/>
            </a:pPr>
            <a:r>
              <a:rPr lang="pl-PL" sz="2000" dirty="0" smtClean="0"/>
              <a:t>8. organizacja imprez o charakterze kulturalnym, sportowym, promocyjnym,</a:t>
            </a:r>
          </a:p>
          <a:p>
            <a:pPr marL="0" indent="0">
              <a:buNone/>
            </a:pPr>
            <a:r>
              <a:rPr lang="pl-PL" sz="2000" dirty="0" smtClean="0"/>
              <a:t>9. wspierania działalności OSP,</a:t>
            </a:r>
          </a:p>
          <a:p>
            <a:pPr marL="0" indent="0">
              <a:buNone/>
            </a:pPr>
            <a:r>
              <a:rPr lang="pl-PL" sz="2000" dirty="0" smtClean="0"/>
              <a:t>10. opłacenie instruktora zajęć,</a:t>
            </a:r>
          </a:p>
          <a:p>
            <a:pPr marL="0" indent="0">
              <a:buNone/>
            </a:pPr>
            <a:r>
              <a:rPr lang="pl-PL" sz="2000" dirty="0" smtClean="0"/>
              <a:t>11. uporządkowanie ternu w miejscu publicznym,</a:t>
            </a:r>
          </a:p>
          <a:p>
            <a:pPr marL="0" indent="0">
              <a:buNone/>
            </a:pPr>
            <a:r>
              <a:rPr lang="pl-PL" sz="2000" dirty="0" smtClean="0"/>
              <a:t>12. budowa miejsca spotkań plenerowych,</a:t>
            </a:r>
          </a:p>
          <a:p>
            <a:pPr marL="0" indent="0">
              <a:buNone/>
            </a:pPr>
            <a:r>
              <a:rPr lang="pl-PL" sz="2000" dirty="0" smtClean="0"/>
              <a:t>13. zakup koszy na śmieci,</a:t>
            </a:r>
          </a:p>
          <a:p>
            <a:pPr marL="0" indent="0">
              <a:buNone/>
            </a:pPr>
            <a:r>
              <a:rPr lang="pl-PL" sz="2000" dirty="0" smtClean="0"/>
              <a:t>14. budowa sceny </a:t>
            </a:r>
            <a:r>
              <a:rPr lang="pl-PL" sz="2000" dirty="0" err="1" smtClean="0"/>
              <a:t>planerowej</a:t>
            </a:r>
            <a:r>
              <a:rPr lang="pl-PL" sz="2000" dirty="0" smtClean="0"/>
              <a:t>,</a:t>
            </a:r>
          </a:p>
          <a:p>
            <a:pPr marL="0" indent="0">
              <a:buNone/>
            </a:pPr>
            <a:r>
              <a:rPr lang="pl-PL" sz="2000" dirty="0" smtClean="0"/>
              <a:t>15. promocja wsi tematycznej,</a:t>
            </a:r>
          </a:p>
          <a:p>
            <a:pPr marL="0" indent="0">
              <a:buNone/>
            </a:pPr>
            <a:r>
              <a:rPr lang="pl-PL" sz="2000" dirty="0" smtClean="0"/>
              <a:t>16. organizacja szkoleń</a:t>
            </a:r>
          </a:p>
          <a:p>
            <a:pPr marL="0" indent="0">
              <a:buNone/>
            </a:pPr>
            <a:r>
              <a:rPr lang="pl-PL" sz="2000" dirty="0" smtClean="0"/>
              <a:t>17. organizacja wyjazdów integracyjnych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1685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384</Words>
  <Application>Microsoft Office PowerPoint</Application>
  <PresentationFormat>Pokaz na ekranie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Fundusz sołecki</vt:lpstr>
      <vt:lpstr>Fundusz sołecki</vt:lpstr>
      <vt:lpstr>Fundusz sołecki</vt:lpstr>
      <vt:lpstr>Fundusz sołecki</vt:lpstr>
      <vt:lpstr>Fundusz sołecki</vt:lpstr>
      <vt:lpstr>Fundusz sołecki</vt:lpstr>
      <vt:lpstr>Fundusz sołecki</vt:lpstr>
      <vt:lpstr>Fundusz sołecki</vt:lpstr>
      <vt:lpstr>Fundusz sołecki</vt:lpstr>
      <vt:lpstr>Fundusz sołecki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Fundusz sołecki</dc:title>
  <dc:creator>szkola</dc:creator>
  <cp:lastModifiedBy>szkola</cp:lastModifiedBy>
  <cp:revision>15</cp:revision>
  <dcterms:created xsi:type="dcterms:W3CDTF">2011-06-06T05:47:23Z</dcterms:created>
  <dcterms:modified xsi:type="dcterms:W3CDTF">2011-06-06T09:10:42Z</dcterms:modified>
</cp:coreProperties>
</file>